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7" r:id="rId4"/>
    <p:sldId id="259" r:id="rId5"/>
    <p:sldId id="258" r:id="rId6"/>
    <p:sldId id="267" r:id="rId7"/>
    <p:sldId id="260" r:id="rId8"/>
    <p:sldId id="263" r:id="rId9"/>
    <p:sldId id="264" r:id="rId10"/>
    <p:sldId id="265" r:id="rId11"/>
    <p:sldId id="266" r:id="rId12"/>
    <p:sldId id="269" r:id="rId13"/>
    <p:sldId id="270" r:id="rId14"/>
    <p:sldId id="272" r:id="rId15"/>
    <p:sldId id="26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17"/>
    <a:srgbClr val="FFFFFF"/>
    <a:srgbClr val="868587"/>
    <a:srgbClr val="104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9"/>
    <p:restoredTop sz="94452"/>
  </p:normalViewPr>
  <p:slideViewPr>
    <p:cSldViewPr snapToGrid="0">
      <p:cViewPr varScale="1">
        <p:scale>
          <a:sx n="117" d="100"/>
          <a:sy n="117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7835-2239-A24A-8C8D-8F5EEB058C61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D4C2-55D8-BC4F-9310-B0E99569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FD4C2-55D8-BC4F-9310-B0E9956991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4BFF-E4EE-6ED6-F9B2-32F124E8E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E5AA9-6171-566A-0EBB-B323FD83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D8955-8BCC-F7DE-CBDF-83118A81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77480-2E92-D71E-EDB1-C1256D98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D5D54-07BE-3FA2-DDFD-5F1952EB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6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5393-9BC0-56E6-0D45-B5CA7714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BF892-874B-DE77-731B-FFF64E94D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F577E-2E56-3AE5-B887-1FD997A3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16A45-CE94-80B4-C1EF-150F4D7B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2F2AB-CAC3-16B9-2E8E-25B8D442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3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47481-25CB-D540-CD09-CC7A64430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D5A04-5668-3395-2653-88479E45B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6AE2-3BCC-73AE-AD8B-AEEB9FD8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78108-9EE9-5B10-0AF7-4F7F24DD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26817-6F11-A225-252A-9A2F5281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33A0-4DDB-E1B6-FC46-1B03A6C5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A885-8917-AA40-8379-94397954E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87055-CFDF-5A71-4507-A8A70E9C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B95E-7FC3-80D7-9694-4E8B4154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ED697-0640-9911-644B-0B7B7031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0D99-2CEC-6783-6F8A-887AC9FA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3B208-F318-4275-A162-9E7878AA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24039-5F34-55CB-440B-A023E6ED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671E6-FC47-0F6F-1EFE-87FD3A99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C6493-FD51-0253-30A1-B6869220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1FEA-E18F-2CF6-101D-11270113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F012-43C6-14EE-5F3F-F00950252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D842B-4257-80CF-5E29-C37F49161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2F8AC-C764-BEEF-AFF1-5F7D04FD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B94F6-1A2C-9306-B4B4-921ADDD6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8D9C6-5CAE-2450-7844-5B030576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685CE-C0BC-C466-2885-EC19233C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CAE58-D894-15BC-0483-A86D186CC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719BC-5CD7-E93E-06A8-ACC4B419C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3064F-B4F9-0BFF-3163-77A3019E9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D6FD4-5987-1CEC-9892-DF988771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C8A93-679E-BE27-D061-D77EE3DB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92A4E-1A52-07AC-E7EF-682BB218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1A0F5-52BA-C6A7-ABD1-C02FCF76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54F6-46D4-6E48-658C-A2562617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195D3-D840-37E7-0799-7BECCF73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037CB-9CD3-8D94-9D8E-D480B407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EAA84-48D8-BAF9-19EB-80FAF95F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5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AB9C3-C1CD-E714-19CA-704C9700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4582F-1364-3629-F5C1-A32E640A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C9D3A-E75B-87FE-9186-EF9A470D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9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3F78-2113-16C2-217F-7046C343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9B30B-70B9-4977-FFFE-902181A6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1E6CE-8582-3FBE-6E71-528A99C57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21B34-0A6E-8FEA-02D5-6991B6E1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1740B-06A1-D8BF-1F13-43BA85E0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7F6C9-7DE0-338E-BC0B-57A92A67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5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1937-F92D-4005-8276-A58E41003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85A81-6FC1-40A4-28D1-73D223650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4DB83-5667-9CF3-AD9E-568736B9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C9D52-3C1A-92F4-80D6-0E37D75A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FD64E-70F0-3FFD-498A-B32D4EA3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AA862-F3B0-F978-5051-E218696D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6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C5968-D711-D349-6B9A-3FF7ADB5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3EA4E-6CC5-861F-6CD9-AB11446F0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F37B2-14EB-BC30-8F58-8470B8DB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42BF47-99FB-544F-AA55-05DA4AFC784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1B74D-EA21-8CF5-F352-8F7C6D56B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F9966-4F78-1D25-045D-C4CC14C14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833D48-D534-4946-95F5-C054AB90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8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nccr-microbiomes.ch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www.primecollaboration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2602-5A82-CFF9-F3AC-BE7FAC23E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73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Midap</a:t>
            </a:r>
            <a:r>
              <a:rPr lang="en-US" dirty="0"/>
              <a:t>-tools: a python package for post-processing and visualization of </a:t>
            </a:r>
            <a:r>
              <a:rPr lang="en-US" dirty="0" err="1"/>
              <a:t>midap</a:t>
            </a:r>
            <a:r>
              <a:rPr lang="en-US" dirty="0"/>
              <a:t>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735E0-2DF9-E50F-21F7-0AF93B727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7041"/>
            <a:ext cx="9144000" cy="1655762"/>
          </a:xfrm>
        </p:spPr>
        <p:txBody>
          <a:bodyPr/>
          <a:lstStyle/>
          <a:p>
            <a:r>
              <a:rPr lang="en-US" dirty="0"/>
              <a:t>Lukas von Ziegler</a:t>
            </a:r>
          </a:p>
          <a:p>
            <a:r>
              <a:rPr lang="en-US" dirty="0"/>
              <a:t>Scientific IT services ETHZ</a:t>
            </a:r>
          </a:p>
          <a:p>
            <a:r>
              <a:rPr lang="en-US" dirty="0"/>
              <a:t>CDSS group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1A950A-9A14-CD14-75EE-118837722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0" y="243736"/>
            <a:ext cx="4005330" cy="62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3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5886D1-FC33-1713-E945-15B56F98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4032DA9-CC92-9B2C-EB2A-0BDA6646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users interact with </a:t>
            </a:r>
            <a:r>
              <a:rPr lang="en-US" dirty="0" err="1">
                <a:solidFill>
                  <a:schemeClr val="bg1"/>
                </a:solidFill>
              </a:rPr>
              <a:t>midap</a:t>
            </a:r>
            <a:r>
              <a:rPr lang="en-US" dirty="0">
                <a:solidFill>
                  <a:schemeClr val="bg1"/>
                </a:solidFill>
              </a:rPr>
              <a:t>-tools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622626-D3F6-83E7-07B5-B271E8AAABA9}"/>
              </a:ext>
            </a:extLst>
          </p:cNvPr>
          <p:cNvSpPr txBox="1"/>
          <p:nvPr/>
        </p:nvSpPr>
        <p:spPr>
          <a:xfrm>
            <a:off x="838200" y="1355237"/>
            <a:ext cx="965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Example of an analysis flow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885792-65B8-A76A-537B-EE681FA9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52" y="1901372"/>
            <a:ext cx="9120233" cy="41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4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E5A65-E675-4EE9-2ECB-E443EFC84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163386-003A-6B92-86A6-4EC61F43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users interact with </a:t>
            </a:r>
            <a:r>
              <a:rPr lang="en-US" dirty="0" err="1">
                <a:solidFill>
                  <a:schemeClr val="bg1"/>
                </a:solidFill>
              </a:rPr>
              <a:t>midap</a:t>
            </a:r>
            <a:r>
              <a:rPr lang="en-US" dirty="0">
                <a:solidFill>
                  <a:schemeClr val="bg1"/>
                </a:solidFill>
              </a:rPr>
              <a:t>-tools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C1F12C-9E10-2263-01B2-5E2FA1CE15C4}"/>
              </a:ext>
            </a:extLst>
          </p:cNvPr>
          <p:cNvSpPr txBox="1"/>
          <p:nvPr/>
        </p:nvSpPr>
        <p:spPr>
          <a:xfrm>
            <a:off x="838200" y="1355237"/>
            <a:ext cx="965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Example of an analysis flow</a:t>
            </a:r>
          </a:p>
        </p:txBody>
      </p:sp>
      <p:pic>
        <p:nvPicPr>
          <p:cNvPr id="7" name="Picture 6" descr="A screen shot of a graph&#10;&#10;AI-generated content may be incorrect.">
            <a:extLst>
              <a:ext uri="{FF2B5EF4-FFF2-40B4-BE49-F238E27FC236}">
                <a16:creationId xmlns:a16="http://schemas.microsoft.com/office/drawing/2014/main" id="{BB39B884-5899-9327-9578-6AE2949E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7708"/>
            <a:ext cx="5894614" cy="4350787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4383514-0101-6185-C869-8D5731180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564" y="2165683"/>
            <a:ext cx="3874758" cy="30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A95213-9802-2BF0-1484-914077E29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5556AB-B733-6F57-4FC9-0F6DC894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users interact with </a:t>
            </a:r>
            <a:r>
              <a:rPr lang="en-US" dirty="0" err="1">
                <a:solidFill>
                  <a:schemeClr val="bg1"/>
                </a:solidFill>
              </a:rPr>
              <a:t>midap</a:t>
            </a:r>
            <a:r>
              <a:rPr lang="en-US" dirty="0">
                <a:solidFill>
                  <a:schemeClr val="bg1"/>
                </a:solidFill>
              </a:rPr>
              <a:t>-tools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B28FBE-FB01-A5DC-4BB7-5BEE79EEB58C}"/>
              </a:ext>
            </a:extLst>
          </p:cNvPr>
          <p:cNvSpPr txBox="1"/>
          <p:nvPr/>
        </p:nvSpPr>
        <p:spPr>
          <a:xfrm>
            <a:off x="838200" y="1355237"/>
            <a:ext cx="965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Example of an analysis flow</a:t>
            </a:r>
          </a:p>
        </p:txBody>
      </p:sp>
      <p:pic>
        <p:nvPicPr>
          <p:cNvPr id="9" name="Picture 8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CEE7795-DB4E-E7F8-FB65-57A402C5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6697"/>
            <a:ext cx="6653506" cy="1721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47C5E-D6EE-AF7C-53A3-52D57FC27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5423"/>
            <a:ext cx="5453743" cy="27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6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44F18-8D2F-69C0-3B21-14F91FFC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4272-5E9E-7395-683D-6922C355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user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9F2B2-2B3A-E61B-D5A9-25CF5DA4B8E1}"/>
              </a:ext>
            </a:extLst>
          </p:cNvPr>
          <p:cNvSpPr txBox="1"/>
          <p:nvPr/>
        </p:nvSpPr>
        <p:spPr>
          <a:xfrm>
            <a:off x="838200" y="1590581"/>
            <a:ext cx="88283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To enable the user to use his own methods with the </a:t>
            </a:r>
            <a:r>
              <a:rPr lang="en-US" sz="2400" dirty="0" err="1"/>
              <a:t>FluidExperiment</a:t>
            </a:r>
            <a:r>
              <a:rPr lang="en-US" sz="2400" dirty="0"/>
              <a:t> object</a:t>
            </a:r>
          </a:p>
          <a:p>
            <a:endParaRPr lang="en-US" sz="2400" dirty="0"/>
          </a:p>
          <a:p>
            <a:r>
              <a:rPr lang="en-US" sz="2400" dirty="0"/>
              <a:t>Includes 5 methods that can be overloaded with custom functions and keyword arguments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a data series, applied to selected column of a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a data frame, applied to each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custom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custom growth calculation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custom density calculation</a:t>
            </a:r>
          </a:p>
        </p:txBody>
      </p:sp>
    </p:spTree>
    <p:extLst>
      <p:ext uri="{BB962C8B-B14F-4D97-AF65-F5344CB8AC3E}">
        <p14:creationId xmlns:p14="http://schemas.microsoft.com/office/powerpoint/2010/main" val="14260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B313C-A702-49FC-867B-10183663D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1A5026-5B94-B09E-C2B2-E6300FB0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Implementation of power user methods</a:t>
            </a:r>
          </a:p>
        </p:txBody>
      </p:sp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1EF5A229-0B58-ABF6-4C56-DEBE3BBDE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8" y="1690688"/>
            <a:ext cx="6519610" cy="4474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D78C9-AF5B-C923-83EC-557D00175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726" y="2514156"/>
            <a:ext cx="4577645" cy="3650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AFB32-2EE4-E282-35CD-6A0B85362B19}"/>
              </a:ext>
            </a:extLst>
          </p:cNvPr>
          <p:cNvSpPr txBox="1"/>
          <p:nvPr/>
        </p:nvSpPr>
        <p:spPr>
          <a:xfrm>
            <a:off x="838200" y="1355237"/>
            <a:ext cx="965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Example of an analysis flow</a:t>
            </a:r>
          </a:p>
        </p:txBody>
      </p:sp>
    </p:spTree>
    <p:extLst>
      <p:ext uri="{BB962C8B-B14F-4D97-AF65-F5344CB8AC3E}">
        <p14:creationId xmlns:p14="http://schemas.microsoft.com/office/powerpoint/2010/main" val="16177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C9DBA-A672-8FA0-B503-13E0DAC0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0367-5C1D-AF2B-CE28-EE1DCC17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ensure usability and low entry barrier for the tool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04906-A316-0699-49D6-1DBF4803ADC0}"/>
              </a:ext>
            </a:extLst>
          </p:cNvPr>
          <p:cNvSpPr txBox="1"/>
          <p:nvPr/>
        </p:nvSpPr>
        <p:spPr>
          <a:xfrm>
            <a:off x="838200" y="1590581"/>
            <a:ext cx="8828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Multi-chapter user guide with increasing complexity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Includes automatically downloadable example data that works with the guide out of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Clear docstring documentation for each </a:t>
            </a:r>
            <a:r>
              <a:rPr lang="en-US" sz="2400" dirty="0" err="1"/>
              <a:t>FluidExperiment</a:t>
            </a:r>
            <a:r>
              <a:rPr lang="en-US" sz="2400" dirty="0"/>
              <a:t> method and sensible/understandable pre-set defaults where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Class documentation with high level overview over all available methods and a short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Recorded on site workshop with shareholders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Responsive user support</a:t>
            </a:r>
          </a:p>
        </p:txBody>
      </p:sp>
    </p:spTree>
    <p:extLst>
      <p:ext uri="{BB962C8B-B14F-4D97-AF65-F5344CB8AC3E}">
        <p14:creationId xmlns:p14="http://schemas.microsoft.com/office/powerpoint/2010/main" val="29358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99EB1-C591-9EBD-B22C-8AD60E31A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0903-4F15-ECD9-35E3-A9E05E6B4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92067"/>
          </a:xfrm>
        </p:spPr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44A666-4165-C21B-8ED1-3C2CEBC50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7623"/>
            <a:ext cx="9144000" cy="301876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/>
              <a:t>midap</a:t>
            </a:r>
            <a:r>
              <a:rPr lang="en-US" sz="2000" dirty="0"/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Developed by Janis Fluri and Franziska </a:t>
            </a:r>
            <a:r>
              <a:rPr lang="en-US" dirty="0" err="1"/>
              <a:t>Oschman</a:t>
            </a:r>
            <a:r>
              <a:rPr lang="en-US" dirty="0"/>
              <a:t> (SIS ETHZ)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Microbial Systems Ecology group (</a:t>
            </a:r>
            <a:r>
              <a:rPr lang="en-US" sz="2000" dirty="0" err="1"/>
              <a:t>Eawag</a:t>
            </a:r>
            <a:r>
              <a:rPr lang="en-US" sz="2000" dirty="0"/>
              <a:t>)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58225B2D-C0D0-19CB-FFCE-A9B5EC17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53" y="4742554"/>
            <a:ext cx="2444511" cy="19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4"/>
            <a:extLst>
              <a:ext uri="{FF2B5EF4-FFF2-40B4-BE49-F238E27FC236}">
                <a16:creationId xmlns:a16="http://schemas.microsoft.com/office/drawing/2014/main" id="{550D914A-1D67-6BC1-8E7F-6F539939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4" y="4654668"/>
            <a:ext cx="2825703" cy="124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A453230-4620-DCEB-F31A-B111D35E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25" y="5832957"/>
            <a:ext cx="2825703" cy="8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0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0712-FAE8-40D7-BBE2-2C937C8C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060"/>
            <a:ext cx="10515600" cy="1325563"/>
          </a:xfrm>
        </p:spPr>
        <p:txBody>
          <a:bodyPr/>
          <a:lstStyle/>
          <a:p>
            <a:r>
              <a:rPr lang="en-US" dirty="0"/>
              <a:t>Microfluidic experiments</a:t>
            </a:r>
          </a:p>
        </p:txBody>
      </p:sp>
      <p:pic>
        <p:nvPicPr>
          <p:cNvPr id="3078" name="Picture 6" descr="Fig. 3">
            <a:extLst>
              <a:ext uri="{FF2B5EF4-FFF2-40B4-BE49-F238E27FC236}">
                <a16:creationId xmlns:a16="http://schemas.microsoft.com/office/drawing/2014/main" id="{FC32D468-1AB6-9AD4-F26C-40693680B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4957" r="50002" b="51238"/>
          <a:stretch>
            <a:fillRect/>
          </a:stretch>
        </p:blipFill>
        <p:spPr bwMode="auto">
          <a:xfrm>
            <a:off x="3060836" y="3063556"/>
            <a:ext cx="3185386" cy="300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2B49E-F29D-64EA-DF9A-19B172194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64" y="2604643"/>
            <a:ext cx="1406434" cy="1353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B9CF4-7B7D-2C46-8586-EE1AC36FF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96" y="4703261"/>
            <a:ext cx="1406433" cy="1353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1B5A3F-6DEF-C8E4-C536-B5337D5DD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250" y="2772809"/>
            <a:ext cx="1418046" cy="1364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7BC1E-D2F7-AD33-69B3-6575FEBE6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043" y="4871426"/>
            <a:ext cx="1518461" cy="1461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00E411-6462-C4CD-A287-AE7ADEE8D3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1968" y="2604643"/>
            <a:ext cx="1477094" cy="1421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6F5BC8-B83F-07A0-A573-77954F04FE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554" y="4703260"/>
            <a:ext cx="1477094" cy="1421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003A62-65B5-139C-42A7-3AF9B05226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9929" y="4911242"/>
            <a:ext cx="1477094" cy="14217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96261D-E642-9D32-B8AB-C34379BA21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4313" y="2772809"/>
            <a:ext cx="1477094" cy="142170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D6A690-3770-B1D6-D7FE-7603F7CC65B5}"/>
              </a:ext>
            </a:extLst>
          </p:cNvPr>
          <p:cNvCxnSpPr/>
          <p:nvPr/>
        </p:nvCxnSpPr>
        <p:spPr>
          <a:xfrm flipV="1">
            <a:off x="5701476" y="3590401"/>
            <a:ext cx="1314003" cy="457492"/>
          </a:xfrm>
          <a:prstGeom prst="line">
            <a:avLst/>
          </a:prstGeom>
          <a:ln>
            <a:solidFill>
              <a:srgbClr val="104E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A43698-254C-2FA6-0A93-23FEAA08D1BA}"/>
              </a:ext>
            </a:extLst>
          </p:cNvPr>
          <p:cNvCxnSpPr>
            <a:cxnSpLocks/>
          </p:cNvCxnSpPr>
          <p:nvPr/>
        </p:nvCxnSpPr>
        <p:spPr>
          <a:xfrm>
            <a:off x="6072050" y="5215701"/>
            <a:ext cx="1181618" cy="386484"/>
          </a:xfrm>
          <a:prstGeom prst="line">
            <a:avLst/>
          </a:prstGeom>
          <a:ln>
            <a:solidFill>
              <a:srgbClr val="104E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E2A581F-5609-C9AE-E2D4-EC28A69B3B8C}"/>
              </a:ext>
            </a:extLst>
          </p:cNvPr>
          <p:cNvSpPr txBox="1"/>
          <p:nvPr/>
        </p:nvSpPr>
        <p:spPr>
          <a:xfrm>
            <a:off x="5720690" y="3315494"/>
            <a:ext cx="135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7D9F90-8CE7-2768-BAA0-3C191EB2D23E}"/>
              </a:ext>
            </a:extLst>
          </p:cNvPr>
          <p:cNvSpPr txBox="1"/>
          <p:nvPr/>
        </p:nvSpPr>
        <p:spPr>
          <a:xfrm>
            <a:off x="6159136" y="4965105"/>
            <a:ext cx="118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2A58EF-3E96-D929-C9E2-68579BCBCD6E}"/>
              </a:ext>
            </a:extLst>
          </p:cNvPr>
          <p:cNvSpPr txBox="1"/>
          <p:nvPr/>
        </p:nvSpPr>
        <p:spPr>
          <a:xfrm>
            <a:off x="7461071" y="2118886"/>
            <a:ext cx="140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68275-FCF1-EA3C-A6DD-C7A337809672}"/>
              </a:ext>
            </a:extLst>
          </p:cNvPr>
          <p:cNvSpPr txBox="1"/>
          <p:nvPr/>
        </p:nvSpPr>
        <p:spPr>
          <a:xfrm>
            <a:off x="9449985" y="2114820"/>
            <a:ext cx="140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76F5BA-D711-EF5E-24CE-25E5866952EF}"/>
              </a:ext>
            </a:extLst>
          </p:cNvPr>
          <p:cNvSpPr txBox="1"/>
          <p:nvPr/>
        </p:nvSpPr>
        <p:spPr>
          <a:xfrm>
            <a:off x="10979523" y="2114820"/>
            <a:ext cx="137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 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5705F7-96BD-201A-CED8-7BDB2DEB9816}"/>
              </a:ext>
            </a:extLst>
          </p:cNvPr>
          <p:cNvSpPr txBox="1"/>
          <p:nvPr/>
        </p:nvSpPr>
        <p:spPr>
          <a:xfrm>
            <a:off x="11398662" y="3092561"/>
            <a:ext cx="137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C86084-A702-12A9-0BB5-846D4A812B10}"/>
              </a:ext>
            </a:extLst>
          </p:cNvPr>
          <p:cNvSpPr txBox="1"/>
          <p:nvPr/>
        </p:nvSpPr>
        <p:spPr>
          <a:xfrm>
            <a:off x="11353800" y="5252761"/>
            <a:ext cx="137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3080" name="Picture 8" descr="Micromachines 12 00004 g001">
            <a:extLst>
              <a:ext uri="{FF2B5EF4-FFF2-40B4-BE49-F238E27FC236}">
                <a16:creationId xmlns:a16="http://schemas.microsoft.com/office/drawing/2014/main" id="{DDD75186-028D-BC27-9873-4EE16757A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8" b="20516"/>
          <a:stretch>
            <a:fillRect/>
          </a:stretch>
        </p:blipFill>
        <p:spPr bwMode="auto">
          <a:xfrm>
            <a:off x="51411" y="4283676"/>
            <a:ext cx="2920551" cy="9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EISS LSM 900 - Confocal for Materials Research">
            <a:extLst>
              <a:ext uri="{FF2B5EF4-FFF2-40B4-BE49-F238E27FC236}">
                <a16:creationId xmlns:a16="http://schemas.microsoft.com/office/drawing/2014/main" id="{6A334BE7-422D-42AB-F0E8-01E92F58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33" y="283498"/>
            <a:ext cx="3041477" cy="171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1545-672D-CD33-E778-74385E2C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midap</a:t>
            </a:r>
            <a:r>
              <a:rPr lang="en-US" dirty="0"/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B38A2C-071D-AA8C-82CE-F1102A15B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60"/>
          <a:stretch>
            <a:fillRect/>
          </a:stretch>
        </p:blipFill>
        <p:spPr bwMode="auto">
          <a:xfrm>
            <a:off x="838200" y="2350535"/>
            <a:ext cx="7292546" cy="44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32563-9973-5E91-AB94-DB406C5D0D78}"/>
              </a:ext>
            </a:extLst>
          </p:cNvPr>
          <p:cNvSpPr txBox="1"/>
          <p:nvPr/>
        </p:nvSpPr>
        <p:spPr>
          <a:xfrm>
            <a:off x="838200" y="1427205"/>
            <a:ext cx="488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image analysis pipeline written for the Microbial Systems Ecology Group at the </a:t>
            </a:r>
            <a:r>
              <a:rPr lang="en-US" dirty="0" err="1"/>
              <a:t>Eawag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70739-5CAB-325E-6AB3-ED3EFF556835}"/>
              </a:ext>
            </a:extLst>
          </p:cNvPr>
          <p:cNvSpPr txBox="1"/>
          <p:nvPr/>
        </p:nvSpPr>
        <p:spPr>
          <a:xfrm>
            <a:off x="7376984" y="2442349"/>
            <a:ext cx="753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25616-25AC-9150-7DD9-6E1A7B3F6AAC}"/>
              </a:ext>
            </a:extLst>
          </p:cNvPr>
          <p:cNvSpPr txBox="1"/>
          <p:nvPr/>
        </p:nvSpPr>
        <p:spPr>
          <a:xfrm>
            <a:off x="8365526" y="2487829"/>
            <a:ext cx="3546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</a:t>
            </a:r>
            <a:r>
              <a:rPr lang="en-US" dirty="0" err="1"/>
              <a:t>jupyter</a:t>
            </a:r>
            <a:r>
              <a:rPr lang="en-US" dirty="0"/>
              <a:t> notebooks for post analysis. Unclarity about best practice methods and no horizontal integration.</a:t>
            </a:r>
          </a:p>
        </p:txBody>
      </p:sp>
    </p:spTree>
    <p:extLst>
      <p:ext uri="{BB962C8B-B14F-4D97-AF65-F5344CB8AC3E}">
        <p14:creationId xmlns:p14="http://schemas.microsoft.com/office/powerpoint/2010/main" val="18258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57EFA-FF32-1FCC-0A4E-852FE9E4E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91C00-C67C-9C6D-FC11-53C689C9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314" cy="1325563"/>
          </a:xfrm>
        </p:spPr>
        <p:txBody>
          <a:bodyPr/>
          <a:lstStyle/>
          <a:p>
            <a:r>
              <a:rPr lang="en-US" dirty="0"/>
              <a:t>What benefits does </a:t>
            </a:r>
            <a:r>
              <a:rPr lang="en-US" dirty="0" err="1"/>
              <a:t>midap</a:t>
            </a:r>
            <a:r>
              <a:rPr lang="en-US" dirty="0"/>
              <a:t>-tools bring to the user?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00BF9-610F-741A-BF1B-7DEAC20F5924}"/>
              </a:ext>
            </a:extLst>
          </p:cNvPr>
          <p:cNvSpPr txBox="1"/>
          <p:nvPr/>
        </p:nvSpPr>
        <p:spPr>
          <a:xfrm>
            <a:off x="838200" y="1590581"/>
            <a:ext cx="882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python package that enables standardized analysis and visualization of </a:t>
            </a:r>
            <a:r>
              <a:rPr lang="en-US" dirty="0" err="1"/>
              <a:t>midap</a:t>
            </a:r>
            <a:r>
              <a:rPr lang="en-US" dirty="0"/>
              <a:t>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CF549-616E-0CC0-38CB-E06E81A79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597" y="96096"/>
            <a:ext cx="1900710" cy="19070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49246F-3D20-1BD0-D4CC-55EEC5D19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90" y="2481943"/>
            <a:ext cx="2401821" cy="2753307"/>
          </a:xfrm>
          <a:prstGeom prst="rect">
            <a:avLst/>
          </a:prstGeom>
        </p:spPr>
      </p:pic>
      <p:pic>
        <p:nvPicPr>
          <p:cNvPr id="16" name="Picture 15" descr="A graph with a red line and blue dots&#10;&#10;AI-generated content may be incorrect.">
            <a:extLst>
              <a:ext uri="{FF2B5EF4-FFF2-40B4-BE49-F238E27FC236}">
                <a16:creationId xmlns:a16="http://schemas.microsoft.com/office/drawing/2014/main" id="{0BEE0551-A998-6622-3C9A-D3DD5F6F2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1" y="5304661"/>
            <a:ext cx="3896781" cy="13106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B6EC87-CB81-2CE6-357D-56DAF0C80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93" y="2304692"/>
            <a:ext cx="2792605" cy="29305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744601-6E5C-147C-E6A4-C33AABD930E6}"/>
              </a:ext>
            </a:extLst>
          </p:cNvPr>
          <p:cNvSpPr txBox="1"/>
          <p:nvPr/>
        </p:nvSpPr>
        <p:spPr>
          <a:xfrm>
            <a:off x="2057442" y="2043200"/>
            <a:ext cx="182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controls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348A3E-68DC-896F-AEB3-A75318B9B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066" y="2356343"/>
            <a:ext cx="3938480" cy="19532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E32E49-B0BF-24C6-43B4-089D08732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547" y="4662817"/>
            <a:ext cx="3938479" cy="2135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EC0CE9C-C52F-E22B-8E08-E0BFCDB09479}"/>
              </a:ext>
            </a:extLst>
          </p:cNvPr>
          <p:cNvSpPr txBox="1"/>
          <p:nvPr/>
        </p:nvSpPr>
        <p:spPr>
          <a:xfrm>
            <a:off x="6658066" y="1959913"/>
            <a:ext cx="381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Growth rates from tracking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8FEBCA-5A21-E829-F168-A74E56B0521C}"/>
              </a:ext>
            </a:extLst>
          </p:cNvPr>
          <p:cNvSpPr txBox="1"/>
          <p:nvPr/>
        </p:nvSpPr>
        <p:spPr>
          <a:xfrm>
            <a:off x="5932920" y="4350342"/>
            <a:ext cx="54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 calculation from segmentation/tracking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B0366-B39D-B7BF-21C4-8C89F8B871BB}"/>
              </a:ext>
            </a:extLst>
          </p:cNvPr>
          <p:cNvSpPr txBox="1"/>
          <p:nvPr/>
        </p:nvSpPr>
        <p:spPr>
          <a:xfrm>
            <a:off x="10040481" y="1924188"/>
            <a:ext cx="22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github.com</a:t>
            </a:r>
            <a:r>
              <a:rPr lang="en-US" sz="1200" dirty="0"/>
              <a:t>/Microbial-Systems-Ecology/</a:t>
            </a:r>
            <a:r>
              <a:rPr lang="en-US" sz="1200" dirty="0" err="1"/>
              <a:t>midap</a:t>
            </a:r>
            <a:r>
              <a:rPr lang="en-US" sz="1200" dirty="0"/>
              <a:t>-tools</a:t>
            </a:r>
          </a:p>
        </p:txBody>
      </p:sp>
    </p:spTree>
    <p:extLst>
      <p:ext uri="{BB962C8B-B14F-4D97-AF65-F5344CB8AC3E}">
        <p14:creationId xmlns:p14="http://schemas.microsoft.com/office/powerpoint/2010/main" val="34041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76AD-23EC-A860-7881-504B7428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architecture of </a:t>
            </a:r>
            <a:r>
              <a:rPr lang="en-US" dirty="0" err="1"/>
              <a:t>midap</a:t>
            </a:r>
            <a:r>
              <a:rPr lang="en-US" dirty="0"/>
              <a:t>-tools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C366C0C6-7143-3B94-C8FA-5CD804E1048B}"/>
              </a:ext>
            </a:extLst>
          </p:cNvPr>
          <p:cNvSpPr/>
          <p:nvPr/>
        </p:nvSpPr>
        <p:spPr>
          <a:xfrm>
            <a:off x="753243" y="5621724"/>
            <a:ext cx="5436461" cy="871151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Immutable data layer (</a:t>
            </a:r>
            <a:r>
              <a:rPr lang="en-US" dirty="0" err="1"/>
              <a:t>midap</a:t>
            </a:r>
            <a:r>
              <a:rPr lang="en-US" dirty="0"/>
              <a:t> output)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E259060C-A589-5DA9-AAA2-F8C9876345F8}"/>
              </a:ext>
            </a:extLst>
          </p:cNvPr>
          <p:cNvSpPr/>
          <p:nvPr/>
        </p:nvSpPr>
        <p:spPr>
          <a:xfrm>
            <a:off x="1258582" y="3954817"/>
            <a:ext cx="4425779" cy="871151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FluidExperiment</a:t>
            </a:r>
            <a:r>
              <a:rPr lang="en-US" dirty="0"/>
              <a:t> Object (data organizer and function dispatcher)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FAEBD60-2AFF-A1FE-D995-E12E93AC482C}"/>
              </a:ext>
            </a:extLst>
          </p:cNvPr>
          <p:cNvSpPr/>
          <p:nvPr/>
        </p:nvSpPr>
        <p:spPr>
          <a:xfrm>
            <a:off x="1706516" y="1958397"/>
            <a:ext cx="3529913" cy="1200664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Individual analysis methods with defined IO structure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0F9FBC1F-A233-F4A7-FC93-26642E3D781D}"/>
              </a:ext>
            </a:extLst>
          </p:cNvPr>
          <p:cNvSpPr/>
          <p:nvPr/>
        </p:nvSpPr>
        <p:spPr>
          <a:xfrm>
            <a:off x="6189704" y="1958397"/>
            <a:ext cx="3278660" cy="1200664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 user methods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FE9ABB-9A60-9BF8-F1F2-B4C74E83BE77}"/>
              </a:ext>
            </a:extLst>
          </p:cNvPr>
          <p:cNvSpPr/>
          <p:nvPr/>
        </p:nvSpPr>
        <p:spPr>
          <a:xfrm>
            <a:off x="6502740" y="3594637"/>
            <a:ext cx="1223319" cy="8711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Mutable data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941FBD9-EE62-F989-8F3A-178DC5D8DFDC}"/>
              </a:ext>
            </a:extLst>
          </p:cNvPr>
          <p:cNvSpPr/>
          <p:nvPr/>
        </p:nvSpPr>
        <p:spPr>
          <a:xfrm>
            <a:off x="6502739" y="4645878"/>
            <a:ext cx="1223319" cy="8711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 state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45CEE7-141C-7D00-95D1-155818D72DC9}"/>
              </a:ext>
            </a:extLst>
          </p:cNvPr>
          <p:cNvCxnSpPr>
            <a:stCxn id="4" idx="0"/>
            <a:endCxn id="5" idx="2"/>
          </p:cNvCxnSpPr>
          <p:nvPr/>
        </p:nvCxnSpPr>
        <p:spPr>
          <a:xfrm flipH="1" flipV="1">
            <a:off x="3471472" y="4825968"/>
            <a:ext cx="2" cy="795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705A77-D3A5-240B-2E51-50812CFF6698}"/>
              </a:ext>
            </a:extLst>
          </p:cNvPr>
          <p:cNvCxnSpPr>
            <a:stCxn id="5" idx="0"/>
            <a:endCxn id="7" idx="2"/>
          </p:cNvCxnSpPr>
          <p:nvPr/>
        </p:nvCxnSpPr>
        <p:spPr>
          <a:xfrm flipV="1">
            <a:off x="3471472" y="3159061"/>
            <a:ext cx="1" cy="7957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A194B47D-87A3-B339-870C-71B9A3E92123}"/>
              </a:ext>
            </a:extLst>
          </p:cNvPr>
          <p:cNvCxnSpPr>
            <a:stCxn id="5" idx="0"/>
            <a:endCxn id="8" idx="2"/>
          </p:cNvCxnSpPr>
          <p:nvPr/>
        </p:nvCxnSpPr>
        <p:spPr>
          <a:xfrm rot="5400000" flipH="1" flipV="1">
            <a:off x="5252375" y="1378158"/>
            <a:ext cx="795756" cy="4357562"/>
          </a:xfrm>
          <a:prstGeom prst="bentConnector3">
            <a:avLst>
              <a:gd name="adj1" fmla="val 65595"/>
            </a:avLst>
          </a:prstGeom>
          <a:ln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E6FCB1-2CF3-49F9-6CFC-6619BF6F55EE}"/>
              </a:ext>
            </a:extLst>
          </p:cNvPr>
          <p:cNvCxnSpPr>
            <a:cxnSpLocks/>
            <a:stCxn id="9" idx="1"/>
            <a:endCxn id="5" idx="3"/>
          </p:cNvCxnSpPr>
          <p:nvPr/>
        </p:nvCxnSpPr>
        <p:spPr>
          <a:xfrm flipH="1">
            <a:off x="5575467" y="4030213"/>
            <a:ext cx="927273" cy="3601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2694EC-8EE1-F5EE-E506-545A209C462C}"/>
              </a:ext>
            </a:extLst>
          </p:cNvPr>
          <p:cNvCxnSpPr>
            <a:cxnSpLocks/>
            <a:stCxn id="10" idx="1"/>
            <a:endCxn id="5" idx="3"/>
          </p:cNvCxnSpPr>
          <p:nvPr/>
        </p:nvCxnSpPr>
        <p:spPr>
          <a:xfrm flipH="1" flipV="1">
            <a:off x="5575467" y="4390393"/>
            <a:ext cx="927272" cy="6910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E4001-BF2B-EDDA-94DD-7B5E12E00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A6406-1D8E-2E4C-DDD6-19CA3A6E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FluidExperiment</a:t>
            </a:r>
            <a:r>
              <a:rPr lang="en-US" dirty="0"/>
              <a:t> object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F887B8CF-2793-C5F4-8C0A-6A53CF03472D}"/>
              </a:ext>
            </a:extLst>
          </p:cNvPr>
          <p:cNvSpPr/>
          <p:nvPr/>
        </p:nvSpPr>
        <p:spPr>
          <a:xfrm>
            <a:off x="947057" y="1690687"/>
            <a:ext cx="10731137" cy="3847963"/>
          </a:xfrm>
          <a:prstGeom prst="trapezoid">
            <a:avLst>
              <a:gd name="adj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Fluid Experiment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E94DC8C-E841-55C0-79EF-CD88B2746BE2}"/>
              </a:ext>
            </a:extLst>
          </p:cNvPr>
          <p:cNvSpPr/>
          <p:nvPr/>
        </p:nvSpPr>
        <p:spPr>
          <a:xfrm>
            <a:off x="1170772" y="2246018"/>
            <a:ext cx="1249679" cy="88827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file locations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05755F-D173-F9D5-7B6C-6D6C54CDA289}"/>
              </a:ext>
            </a:extLst>
          </p:cNvPr>
          <p:cNvSpPr/>
          <p:nvPr/>
        </p:nvSpPr>
        <p:spPr>
          <a:xfrm>
            <a:off x="939222" y="5861229"/>
            <a:ext cx="1162594" cy="8882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E853649-B300-C60E-D945-143BB7D6B128}"/>
              </a:ext>
            </a:extLst>
          </p:cNvPr>
          <p:cNvSpPr/>
          <p:nvPr/>
        </p:nvSpPr>
        <p:spPr>
          <a:xfrm>
            <a:off x="3101617" y="2133180"/>
            <a:ext cx="5304331" cy="2798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Mutable data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4A99156-BA85-E245-5715-26907D6D88DE}"/>
              </a:ext>
            </a:extLst>
          </p:cNvPr>
          <p:cNvSpPr/>
          <p:nvPr/>
        </p:nvSpPr>
        <p:spPr>
          <a:xfrm>
            <a:off x="1170772" y="3279572"/>
            <a:ext cx="1248416" cy="88827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metadata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662449E-0DF6-9A1C-5D75-6FE3C7BBD185}"/>
              </a:ext>
            </a:extLst>
          </p:cNvPr>
          <p:cNvSpPr/>
          <p:nvPr/>
        </p:nvSpPr>
        <p:spPr>
          <a:xfrm>
            <a:off x="3326142" y="2739218"/>
            <a:ext cx="1249679" cy="4553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Position 1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D798AB0-09D5-FAA9-8E38-77958F7E79E7}"/>
              </a:ext>
            </a:extLst>
          </p:cNvPr>
          <p:cNvSpPr/>
          <p:nvPr/>
        </p:nvSpPr>
        <p:spPr>
          <a:xfrm>
            <a:off x="3326142" y="3429688"/>
            <a:ext cx="1249679" cy="4553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Position 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05E0C5-8C9E-D96F-FC14-E4B75D3EB11F}"/>
              </a:ext>
            </a:extLst>
          </p:cNvPr>
          <p:cNvSpPr/>
          <p:nvPr/>
        </p:nvSpPr>
        <p:spPr>
          <a:xfrm>
            <a:off x="3326142" y="4180458"/>
            <a:ext cx="1249679" cy="4553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Position 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168AE94-B14E-2A59-DF7E-65D18FC32FA6}"/>
              </a:ext>
            </a:extLst>
          </p:cNvPr>
          <p:cNvSpPr/>
          <p:nvPr/>
        </p:nvSpPr>
        <p:spPr>
          <a:xfrm>
            <a:off x="5144845" y="2744773"/>
            <a:ext cx="1307710" cy="4553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Channel 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8F5571E-AED9-044F-2708-143B7A9109D1}"/>
              </a:ext>
            </a:extLst>
          </p:cNvPr>
          <p:cNvSpPr/>
          <p:nvPr/>
        </p:nvSpPr>
        <p:spPr>
          <a:xfrm>
            <a:off x="5144844" y="3279572"/>
            <a:ext cx="1307711" cy="4553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Channel 2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224D932-27BD-8ED5-14A1-E1DB3179644C}"/>
              </a:ext>
            </a:extLst>
          </p:cNvPr>
          <p:cNvSpPr/>
          <p:nvPr/>
        </p:nvSpPr>
        <p:spPr>
          <a:xfrm>
            <a:off x="5140429" y="3814371"/>
            <a:ext cx="1312126" cy="4553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Channel 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5F68624-45D2-D6E2-107B-8A018764E55C}"/>
              </a:ext>
            </a:extLst>
          </p:cNvPr>
          <p:cNvSpPr/>
          <p:nvPr/>
        </p:nvSpPr>
        <p:spPr>
          <a:xfrm>
            <a:off x="6680445" y="2736800"/>
            <a:ext cx="1612311" cy="4553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frame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07F7A01-9EBE-51CE-925B-E5F87B747FBD}"/>
              </a:ext>
            </a:extLst>
          </p:cNvPr>
          <p:cNvSpPr/>
          <p:nvPr/>
        </p:nvSpPr>
        <p:spPr>
          <a:xfrm>
            <a:off x="1170772" y="4302170"/>
            <a:ext cx="1248416" cy="7400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 history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1D684C-1AD3-F244-6364-ABD44811AF78}"/>
              </a:ext>
            </a:extLst>
          </p:cNvPr>
          <p:cNvSpPr/>
          <p:nvPr/>
        </p:nvSpPr>
        <p:spPr>
          <a:xfrm>
            <a:off x="6680444" y="3271600"/>
            <a:ext cx="1612311" cy="4553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frame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F67678A-8DB8-A25C-698B-0EF65977A634}"/>
              </a:ext>
            </a:extLst>
          </p:cNvPr>
          <p:cNvSpPr/>
          <p:nvPr/>
        </p:nvSpPr>
        <p:spPr>
          <a:xfrm>
            <a:off x="6680443" y="3819385"/>
            <a:ext cx="1612311" cy="4553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frame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5128C9-7816-E2FB-842C-DF10939ED4D4}"/>
              </a:ext>
            </a:extLst>
          </p:cNvPr>
          <p:cNvCxnSpPr/>
          <p:nvPr/>
        </p:nvCxnSpPr>
        <p:spPr>
          <a:xfrm>
            <a:off x="4575821" y="2965269"/>
            <a:ext cx="564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803399D-E29A-A4EF-1FD1-CFD15E076BEC}"/>
              </a:ext>
            </a:extLst>
          </p:cNvPr>
          <p:cNvCxnSpPr>
            <a:cxnSpLocks/>
            <a:stCxn id="20" idx="3"/>
            <a:endCxn id="30" idx="1"/>
          </p:cNvCxnSpPr>
          <p:nvPr/>
        </p:nvCxnSpPr>
        <p:spPr>
          <a:xfrm>
            <a:off x="4575821" y="2966887"/>
            <a:ext cx="569023" cy="540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644ED8-1378-3903-F33C-14DBD67A7794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4575821" y="2966887"/>
            <a:ext cx="564608" cy="1075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ECF62AF-03E2-B92C-4315-D8F29A071C71}"/>
              </a:ext>
            </a:extLst>
          </p:cNvPr>
          <p:cNvCxnSpPr>
            <a:cxnSpLocks/>
          </p:cNvCxnSpPr>
          <p:nvPr/>
        </p:nvCxnSpPr>
        <p:spPr>
          <a:xfrm>
            <a:off x="6452555" y="2980509"/>
            <a:ext cx="227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426D8E-05F8-34D4-455F-07960DF239BF}"/>
              </a:ext>
            </a:extLst>
          </p:cNvPr>
          <p:cNvCxnSpPr>
            <a:cxnSpLocks/>
          </p:cNvCxnSpPr>
          <p:nvPr/>
        </p:nvCxnSpPr>
        <p:spPr>
          <a:xfrm>
            <a:off x="6452555" y="3505065"/>
            <a:ext cx="227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DFF708D-ED2D-90C4-6407-262E2236E645}"/>
              </a:ext>
            </a:extLst>
          </p:cNvPr>
          <p:cNvCxnSpPr>
            <a:cxnSpLocks/>
          </p:cNvCxnSpPr>
          <p:nvPr/>
        </p:nvCxnSpPr>
        <p:spPr>
          <a:xfrm>
            <a:off x="6452555" y="4046396"/>
            <a:ext cx="227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C23EE84-42A2-14E1-34D8-8C68C7F7F0D3}"/>
              </a:ext>
            </a:extLst>
          </p:cNvPr>
          <p:cNvSpPr/>
          <p:nvPr/>
        </p:nvSpPr>
        <p:spPr>
          <a:xfrm>
            <a:off x="8719257" y="2133180"/>
            <a:ext cx="2878935" cy="33075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13836D1-3009-F6D8-0296-23FBF6DB5976}"/>
              </a:ext>
            </a:extLst>
          </p:cNvPr>
          <p:cNvSpPr/>
          <p:nvPr/>
        </p:nvSpPr>
        <p:spPr>
          <a:xfrm>
            <a:off x="9030787" y="2690155"/>
            <a:ext cx="1621973" cy="4553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Constructors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CFD1419-EB2E-5549-4A24-65EBE34DD4A3}"/>
              </a:ext>
            </a:extLst>
          </p:cNvPr>
          <p:cNvSpPr/>
          <p:nvPr/>
        </p:nvSpPr>
        <p:spPr>
          <a:xfrm>
            <a:off x="9030787" y="3231327"/>
            <a:ext cx="1621973" cy="4553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Mutators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58215BD-04FA-0673-3EB0-885A3C815601}"/>
              </a:ext>
            </a:extLst>
          </p:cNvPr>
          <p:cNvSpPr/>
          <p:nvPr/>
        </p:nvSpPr>
        <p:spPr>
          <a:xfrm>
            <a:off x="9030787" y="3772499"/>
            <a:ext cx="2275116" cy="4553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Plotters / Reporters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24E1180-131D-9F09-F7D9-8287E9BDB689}"/>
              </a:ext>
            </a:extLst>
          </p:cNvPr>
          <p:cNvSpPr/>
          <p:nvPr/>
        </p:nvSpPr>
        <p:spPr>
          <a:xfrm>
            <a:off x="9030787" y="4302170"/>
            <a:ext cx="1621973" cy="4553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Calculators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2EFFB39-8D6F-A56E-4A19-8FF836C3B23B}"/>
              </a:ext>
            </a:extLst>
          </p:cNvPr>
          <p:cNvSpPr/>
          <p:nvPr/>
        </p:nvSpPr>
        <p:spPr>
          <a:xfrm>
            <a:off x="9030787" y="4854843"/>
            <a:ext cx="1621973" cy="4553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Exporters</a:t>
            </a:r>
          </a:p>
        </p:txBody>
      </p:sp>
      <p:sp>
        <p:nvSpPr>
          <p:cNvPr id="55" name="Trapezoid 54">
            <a:extLst>
              <a:ext uri="{FF2B5EF4-FFF2-40B4-BE49-F238E27FC236}">
                <a16:creationId xmlns:a16="http://schemas.microsoft.com/office/drawing/2014/main" id="{C87B41B2-9BFD-CDCB-11F5-16F94B061E52}"/>
              </a:ext>
            </a:extLst>
          </p:cNvPr>
          <p:cNvSpPr/>
          <p:nvPr/>
        </p:nvSpPr>
        <p:spPr>
          <a:xfrm>
            <a:off x="583476" y="1600200"/>
            <a:ext cx="11270832" cy="3984171"/>
          </a:xfrm>
          <a:prstGeom prst="trapezoid">
            <a:avLst>
              <a:gd name="adj" fmla="val 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9605CAB-CB38-1F1A-CD99-A908A06C30E5}"/>
              </a:ext>
            </a:extLst>
          </p:cNvPr>
          <p:cNvSpPr/>
          <p:nvPr/>
        </p:nvSpPr>
        <p:spPr>
          <a:xfrm>
            <a:off x="2249985" y="5861229"/>
            <a:ext cx="1162594" cy="8882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 file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B2F3D2A-288E-F9C8-66B3-654D5A313BAC}"/>
              </a:ext>
            </a:extLst>
          </p:cNvPr>
          <p:cNvSpPr/>
          <p:nvPr/>
        </p:nvSpPr>
        <p:spPr>
          <a:xfrm>
            <a:off x="3560127" y="5861229"/>
            <a:ext cx="1633107" cy="8882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experiment object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20EA1FD-BFCF-4B29-E3EB-B27DC41B0FBB}"/>
              </a:ext>
            </a:extLst>
          </p:cNvPr>
          <p:cNvSpPr/>
          <p:nvPr/>
        </p:nvSpPr>
        <p:spPr>
          <a:xfrm>
            <a:off x="5984716" y="5778557"/>
            <a:ext cx="1633107" cy="8882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Plots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2B1B080-4F9F-23D8-3C0B-BB83A070C3A8}"/>
              </a:ext>
            </a:extLst>
          </p:cNvPr>
          <p:cNvSpPr/>
          <p:nvPr/>
        </p:nvSpPr>
        <p:spPr>
          <a:xfrm>
            <a:off x="7950009" y="5778557"/>
            <a:ext cx="1790244" cy="8882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summaries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BBC709A-4D33-E384-AF86-7C409AEF9B7B}"/>
              </a:ext>
            </a:extLst>
          </p:cNvPr>
          <p:cNvSpPr/>
          <p:nvPr/>
        </p:nvSpPr>
        <p:spPr>
          <a:xfrm>
            <a:off x="10003339" y="5779692"/>
            <a:ext cx="1790244" cy="8882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Functions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A78C3BE-F5BE-090C-D462-D3830EF9B0B8}"/>
              </a:ext>
            </a:extLst>
          </p:cNvPr>
          <p:cNvSpPr/>
          <p:nvPr/>
        </p:nvSpPr>
        <p:spPr>
          <a:xfrm>
            <a:off x="9030787" y="2690154"/>
            <a:ext cx="1621973" cy="4553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Constructors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9F6D8BA-1585-0BB5-4638-A53F8F4327B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520519" y="2980509"/>
            <a:ext cx="397918" cy="2880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3434B40-DC77-E9D2-65AB-19EED8ED794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520519" y="3279572"/>
            <a:ext cx="2246312" cy="2581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E7E10B3D-6AA6-F8C9-319E-48B7796E932F}"/>
              </a:ext>
            </a:extLst>
          </p:cNvPr>
          <p:cNvSpPr/>
          <p:nvPr/>
        </p:nvSpPr>
        <p:spPr>
          <a:xfrm>
            <a:off x="9029773" y="3228466"/>
            <a:ext cx="1621973" cy="4553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Mutators</a:t>
            </a:r>
          </a:p>
        </p:txBody>
      </p:sp>
      <p:sp>
        <p:nvSpPr>
          <p:cNvPr id="95" name="Multiply 94">
            <a:extLst>
              <a:ext uri="{FF2B5EF4-FFF2-40B4-BE49-F238E27FC236}">
                <a16:creationId xmlns:a16="http://schemas.microsoft.com/office/drawing/2014/main" id="{3209240D-54BF-6D2F-A0B5-5BED25BF24D3}"/>
              </a:ext>
            </a:extLst>
          </p:cNvPr>
          <p:cNvSpPr/>
          <p:nvPr/>
        </p:nvSpPr>
        <p:spPr>
          <a:xfrm>
            <a:off x="3783920" y="2807717"/>
            <a:ext cx="288088" cy="31350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Multiply 95">
            <a:extLst>
              <a:ext uri="{FF2B5EF4-FFF2-40B4-BE49-F238E27FC236}">
                <a16:creationId xmlns:a16="http://schemas.microsoft.com/office/drawing/2014/main" id="{FB8A2BAE-D5F9-02ED-1026-86EA623DC97F}"/>
              </a:ext>
            </a:extLst>
          </p:cNvPr>
          <p:cNvSpPr/>
          <p:nvPr/>
        </p:nvSpPr>
        <p:spPr>
          <a:xfrm>
            <a:off x="5609738" y="3349249"/>
            <a:ext cx="288088" cy="31350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Multiply 96">
            <a:extLst>
              <a:ext uri="{FF2B5EF4-FFF2-40B4-BE49-F238E27FC236}">
                <a16:creationId xmlns:a16="http://schemas.microsoft.com/office/drawing/2014/main" id="{96844145-72D6-BB54-A66A-3729AFAB444F}"/>
              </a:ext>
            </a:extLst>
          </p:cNvPr>
          <p:cNvSpPr/>
          <p:nvPr/>
        </p:nvSpPr>
        <p:spPr>
          <a:xfrm>
            <a:off x="7988153" y="2730450"/>
            <a:ext cx="288088" cy="31350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66622AD-662C-03FD-9736-36F1F3804B10}"/>
              </a:ext>
            </a:extLst>
          </p:cNvPr>
          <p:cNvSpPr txBox="1"/>
          <p:nvPr/>
        </p:nvSpPr>
        <p:spPr>
          <a:xfrm>
            <a:off x="5179815" y="2779069"/>
            <a:ext cx="136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Channel 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878590F-65D6-1F8E-916B-D2BEF44D49B5}"/>
              </a:ext>
            </a:extLst>
          </p:cNvPr>
          <p:cNvSpPr txBox="1"/>
          <p:nvPr/>
        </p:nvSpPr>
        <p:spPr>
          <a:xfrm>
            <a:off x="3335045" y="3486422"/>
            <a:ext cx="136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Position 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31D546E-DFB9-2462-767B-7AF1E534A9C0}"/>
              </a:ext>
            </a:extLst>
          </p:cNvPr>
          <p:cNvSpPr txBox="1"/>
          <p:nvPr/>
        </p:nvSpPr>
        <p:spPr>
          <a:xfrm>
            <a:off x="1486786" y="3772499"/>
            <a:ext cx="75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290560E-E522-58E2-CD7D-2681FF2270FA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4376681" y="5547936"/>
            <a:ext cx="0" cy="3132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AFB33AAC-522E-D1F9-5CBB-6A2F1228CBC7}"/>
              </a:ext>
            </a:extLst>
          </p:cNvPr>
          <p:cNvSpPr txBox="1"/>
          <p:nvPr/>
        </p:nvSpPr>
        <p:spPr>
          <a:xfrm>
            <a:off x="4462595" y="5528240"/>
            <a:ext cx="75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fuse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FDF5B367-B6E6-ED14-A940-64871F144D89}"/>
              </a:ext>
            </a:extLst>
          </p:cNvPr>
          <p:cNvSpPr/>
          <p:nvPr/>
        </p:nvSpPr>
        <p:spPr>
          <a:xfrm>
            <a:off x="9030787" y="3773142"/>
            <a:ext cx="2275116" cy="4553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Plotters / Reporters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4E79C07-A4FF-CEA6-338E-B293963934E0}"/>
              </a:ext>
            </a:extLst>
          </p:cNvPr>
          <p:cNvCxnSpPr/>
          <p:nvPr/>
        </p:nvCxnSpPr>
        <p:spPr>
          <a:xfrm flipH="1">
            <a:off x="7617823" y="6048103"/>
            <a:ext cx="23855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75459D3-8F2E-2BD7-CEA4-7B87F8351359}"/>
              </a:ext>
            </a:extLst>
          </p:cNvPr>
          <p:cNvCxnSpPr>
            <a:stCxn id="60" idx="1"/>
            <a:endCxn id="59" idx="3"/>
          </p:cNvCxnSpPr>
          <p:nvPr/>
        </p:nvCxnSpPr>
        <p:spPr>
          <a:xfrm flipH="1" flipV="1">
            <a:off x="9740253" y="6222694"/>
            <a:ext cx="263086" cy="1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>
            <a:extLst>
              <a:ext uri="{FF2B5EF4-FFF2-40B4-BE49-F238E27FC236}">
                <a16:creationId xmlns:a16="http://schemas.microsoft.com/office/drawing/2014/main" id="{E5220117-373F-B68D-5CFD-AF0870C20FF2}"/>
              </a:ext>
            </a:extLst>
          </p:cNvPr>
          <p:cNvCxnSpPr>
            <a:stCxn id="6" idx="0"/>
            <a:endCxn id="60" idx="0"/>
          </p:cNvCxnSpPr>
          <p:nvPr/>
        </p:nvCxnSpPr>
        <p:spPr>
          <a:xfrm rot="5400000" flipH="1" flipV="1">
            <a:off x="6168722" y="1131490"/>
            <a:ext cx="81537" cy="9377942"/>
          </a:xfrm>
          <a:prstGeom prst="curvedConnector3">
            <a:avLst>
              <a:gd name="adj1" fmla="val 66274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>
            <a:extLst>
              <a:ext uri="{FF2B5EF4-FFF2-40B4-BE49-F238E27FC236}">
                <a16:creationId xmlns:a16="http://schemas.microsoft.com/office/drawing/2014/main" id="{08D4CD55-D55A-7434-4EAF-7D677C0EA91D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209558" y="4494229"/>
            <a:ext cx="3688903" cy="1285463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E41F5791-2F8D-EB94-22D3-5C938460E85B}"/>
              </a:ext>
            </a:extLst>
          </p:cNvPr>
          <p:cNvSpPr/>
          <p:nvPr/>
        </p:nvSpPr>
        <p:spPr>
          <a:xfrm>
            <a:off x="9029773" y="4303306"/>
            <a:ext cx="1621973" cy="4553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Calculators</a:t>
            </a:r>
          </a:p>
        </p:txBody>
      </p:sp>
      <p:cxnSp>
        <p:nvCxnSpPr>
          <p:cNvPr id="136" name="Curved Connector 135">
            <a:extLst>
              <a:ext uri="{FF2B5EF4-FFF2-40B4-BE49-F238E27FC236}">
                <a16:creationId xmlns:a16="http://schemas.microsoft.com/office/drawing/2014/main" id="{00701A9C-2162-910B-C1AF-C27F16FD81C5}"/>
              </a:ext>
            </a:extLst>
          </p:cNvPr>
          <p:cNvCxnSpPr>
            <a:stCxn id="60" idx="0"/>
          </p:cNvCxnSpPr>
          <p:nvPr/>
        </p:nvCxnSpPr>
        <p:spPr>
          <a:xfrm rot="16200000" flipV="1">
            <a:off x="8326750" y="3207980"/>
            <a:ext cx="1454520" cy="3688903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6B7D339D-62DA-7389-EC7C-FFD912DE1B6D}"/>
              </a:ext>
            </a:extLst>
          </p:cNvPr>
          <p:cNvSpPr/>
          <p:nvPr/>
        </p:nvSpPr>
        <p:spPr>
          <a:xfrm>
            <a:off x="9032729" y="4854843"/>
            <a:ext cx="1621973" cy="4553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Exporters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E4160F58-6F6A-A1AC-70C9-5B8F77C08789}"/>
              </a:ext>
            </a:extLst>
          </p:cNvPr>
          <p:cNvSpPr/>
          <p:nvPr/>
        </p:nvSpPr>
        <p:spPr>
          <a:xfrm>
            <a:off x="9486243" y="737079"/>
            <a:ext cx="1689939" cy="6189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Session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DB632CE-B719-C16D-915A-47DB5422E93B}"/>
              </a:ext>
            </a:extLst>
          </p:cNvPr>
          <p:cNvCxnSpPr>
            <a:endCxn id="56" idx="0"/>
          </p:cNvCxnSpPr>
          <p:nvPr/>
        </p:nvCxnSpPr>
        <p:spPr>
          <a:xfrm flipH="1">
            <a:off x="2831282" y="5547936"/>
            <a:ext cx="728845" cy="3132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6F7E3ED0-3AF8-5115-A86D-2C1956EB1577}"/>
              </a:ext>
            </a:extLst>
          </p:cNvPr>
          <p:cNvCxnSpPr>
            <a:endCxn id="139" idx="1"/>
          </p:cNvCxnSpPr>
          <p:nvPr/>
        </p:nvCxnSpPr>
        <p:spPr>
          <a:xfrm flipV="1">
            <a:off x="7078377" y="1046541"/>
            <a:ext cx="2407866" cy="1426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3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/>
      <p:bldP spid="98" grpId="1"/>
      <p:bldP spid="99" grpId="0"/>
      <p:bldP spid="99" grpId="1"/>
      <p:bldP spid="100" grpId="0"/>
      <p:bldP spid="100" grpId="1"/>
      <p:bldP spid="108" grpId="0"/>
      <p:bldP spid="108" grpId="1"/>
      <p:bldP spid="109" grpId="0" animBg="1"/>
      <p:bldP spid="109" grpId="1" animBg="1"/>
      <p:bldP spid="134" grpId="0" animBg="1"/>
      <p:bldP spid="134" grpId="1" animBg="1"/>
      <p:bldP spid="137" grpId="0" animBg="1"/>
      <p:bldP spid="137" grpId="1" animBg="1"/>
      <p:bldP spid="1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26AF318-B9D1-BD64-C166-509702D4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users interact with </a:t>
            </a:r>
            <a:r>
              <a:rPr lang="en-US" dirty="0" err="1">
                <a:solidFill>
                  <a:schemeClr val="bg1"/>
                </a:solidFill>
              </a:rPr>
              <a:t>midap</a:t>
            </a:r>
            <a:r>
              <a:rPr lang="en-US" dirty="0">
                <a:solidFill>
                  <a:schemeClr val="bg1"/>
                </a:solidFill>
              </a:rPr>
              <a:t>-tools</a:t>
            </a:r>
          </a:p>
        </p:txBody>
      </p:sp>
      <p:pic>
        <p:nvPicPr>
          <p:cNvPr id="10" name="Picture 9" descr="A black background with colorful text&#10;&#10;AI-generated content may be incorrect.">
            <a:extLst>
              <a:ext uri="{FF2B5EF4-FFF2-40B4-BE49-F238E27FC236}">
                <a16:creationId xmlns:a16="http://schemas.microsoft.com/office/drawing/2014/main" id="{B3FE4653-4071-AB51-2A4B-54C2721A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" y="2487523"/>
            <a:ext cx="4005855" cy="478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3A2AAF-8028-0C06-6381-56070327087F}"/>
              </a:ext>
            </a:extLst>
          </p:cNvPr>
          <p:cNvSpPr txBox="1"/>
          <p:nvPr/>
        </p:nvSpPr>
        <p:spPr>
          <a:xfrm>
            <a:off x="1691596" y="2108699"/>
            <a:ext cx="189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Convenient initialization</a:t>
            </a:r>
          </a:p>
        </p:txBody>
      </p:sp>
      <p:pic>
        <p:nvPicPr>
          <p:cNvPr id="15" name="Picture 1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4C56D84A-A9A7-582E-71EE-BDFD386E3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02" y="3277828"/>
            <a:ext cx="2306188" cy="8668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B5F71B-6910-F285-B53D-DE96503F8308}"/>
              </a:ext>
            </a:extLst>
          </p:cNvPr>
          <p:cNvSpPr txBox="1"/>
          <p:nvPr/>
        </p:nvSpPr>
        <p:spPr>
          <a:xfrm>
            <a:off x="1691596" y="4456933"/>
            <a:ext cx="189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Experiment mutations</a:t>
            </a:r>
          </a:p>
        </p:txBody>
      </p:sp>
      <p:pic>
        <p:nvPicPr>
          <p:cNvPr id="24" name="Picture 23" descr="A black screen with text&#10;&#10;AI-generated content may be incorrect.">
            <a:extLst>
              <a:ext uri="{FF2B5EF4-FFF2-40B4-BE49-F238E27FC236}">
                <a16:creationId xmlns:a16="http://schemas.microsoft.com/office/drawing/2014/main" id="{6C70A3FC-A814-DB23-6800-B8876D172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02" y="4820621"/>
            <a:ext cx="3691850" cy="7383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588F66C-933B-28CF-A182-1DEF0366A350}"/>
              </a:ext>
            </a:extLst>
          </p:cNvPr>
          <p:cNvSpPr txBox="1"/>
          <p:nvPr/>
        </p:nvSpPr>
        <p:spPr>
          <a:xfrm>
            <a:off x="8107636" y="2108698"/>
            <a:ext cx="189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Experiment visualizations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83DE3F8-7DB7-9C81-6554-C6CD04458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632" y="2461399"/>
            <a:ext cx="3657511" cy="2142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F351FDE-44FE-743E-8ECF-EEBC22D90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2632" y="2726041"/>
            <a:ext cx="4618318" cy="244572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0BCA1-CB0B-ECFC-124B-8FB572244CD5}"/>
              </a:ext>
            </a:extLst>
          </p:cNvPr>
          <p:cNvSpPr txBox="1"/>
          <p:nvPr/>
        </p:nvSpPr>
        <p:spPr>
          <a:xfrm>
            <a:off x="8164307" y="5281992"/>
            <a:ext cx="189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Experiment analyses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5232C2-1CE8-11BB-BB15-AECC3BEE3A49}"/>
              </a:ext>
            </a:extLst>
          </p:cNvPr>
          <p:cNvSpPr txBox="1"/>
          <p:nvPr/>
        </p:nvSpPr>
        <p:spPr>
          <a:xfrm>
            <a:off x="1691596" y="6086777"/>
            <a:ext cx="189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Experiment saving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0DF0C43-AAF1-B6FA-0484-FEA4FA9CC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102" y="6449264"/>
            <a:ext cx="3328852" cy="189727"/>
          </a:xfrm>
          <a:prstGeom prst="rect">
            <a:avLst/>
          </a:prstGeom>
        </p:spPr>
      </p:pic>
      <p:pic>
        <p:nvPicPr>
          <p:cNvPr id="36" name="Picture 35" descr="A computer code on a black background&#10;&#10;AI-generated content may be incorrect.">
            <a:extLst>
              <a:ext uri="{FF2B5EF4-FFF2-40B4-BE49-F238E27FC236}">
                <a16:creationId xmlns:a16="http://schemas.microsoft.com/office/drawing/2014/main" id="{EAB33872-CF44-B0C1-9FCD-1295A42F2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7232" y="5640391"/>
            <a:ext cx="5160812" cy="67549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AE6711D-4A21-80CB-EDBE-5F0D5AB823DD}"/>
              </a:ext>
            </a:extLst>
          </p:cNvPr>
          <p:cNvSpPr txBox="1"/>
          <p:nvPr/>
        </p:nvSpPr>
        <p:spPr>
          <a:xfrm>
            <a:off x="838200" y="1355237"/>
            <a:ext cx="965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Midap</a:t>
            </a:r>
            <a:r>
              <a:rPr lang="en-US" sz="1200" dirty="0">
                <a:solidFill>
                  <a:schemeClr val="bg1"/>
                </a:solidFill>
              </a:rPr>
              <a:t>-tools has been optimized for interactive use in </a:t>
            </a:r>
            <a:r>
              <a:rPr lang="en-US" sz="1200" dirty="0" err="1">
                <a:solidFill>
                  <a:schemeClr val="bg1"/>
                </a:solidFill>
              </a:rPr>
              <a:t>jupyter</a:t>
            </a:r>
            <a:r>
              <a:rPr lang="en-US" sz="1200" dirty="0">
                <a:solidFill>
                  <a:schemeClr val="bg1"/>
                </a:solidFill>
              </a:rPr>
              <a:t> notebooks</a:t>
            </a:r>
          </a:p>
        </p:txBody>
      </p:sp>
    </p:spTree>
    <p:extLst>
      <p:ext uri="{BB962C8B-B14F-4D97-AF65-F5344CB8AC3E}">
        <p14:creationId xmlns:p14="http://schemas.microsoft.com/office/powerpoint/2010/main" val="5117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5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047BA1-B83F-A4B0-2FB1-261300AA8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2E5EB1-F18A-FD95-6DC9-186F4CD8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users interact with </a:t>
            </a:r>
            <a:r>
              <a:rPr lang="en-US" dirty="0" err="1">
                <a:solidFill>
                  <a:schemeClr val="bg1"/>
                </a:solidFill>
              </a:rPr>
              <a:t>midap</a:t>
            </a:r>
            <a:r>
              <a:rPr lang="en-US" dirty="0">
                <a:solidFill>
                  <a:schemeClr val="bg1"/>
                </a:solidFill>
              </a:rPr>
              <a:t>-tools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0CE8FD-6CE8-A6D7-395B-77589847C5DC}"/>
              </a:ext>
            </a:extLst>
          </p:cNvPr>
          <p:cNvSpPr txBox="1"/>
          <p:nvPr/>
        </p:nvSpPr>
        <p:spPr>
          <a:xfrm>
            <a:off x="838200" y="1355237"/>
            <a:ext cx="965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Example of an analysis flow</a:t>
            </a:r>
          </a:p>
        </p:txBody>
      </p:sp>
      <p:pic>
        <p:nvPicPr>
          <p:cNvPr id="14" name="Picture 1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8712A3C-AACB-67F1-385D-3F4FDE9E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4" y="2077028"/>
            <a:ext cx="4555937" cy="3115457"/>
          </a:xfrm>
          <a:prstGeom prst="rect">
            <a:avLst/>
          </a:prstGeom>
        </p:spPr>
      </p:pic>
      <p:pic>
        <p:nvPicPr>
          <p:cNvPr id="20" name="Picture 1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ED4680-C6CC-E843-CFAD-981F45238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939" y="2077028"/>
            <a:ext cx="6285598" cy="37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9A532-71E8-F97F-73A4-8E1D432FC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993F37-FDB0-5ABC-C389-510AB347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users interact with </a:t>
            </a:r>
            <a:r>
              <a:rPr lang="en-US" dirty="0" err="1">
                <a:solidFill>
                  <a:schemeClr val="bg1"/>
                </a:solidFill>
              </a:rPr>
              <a:t>midap</a:t>
            </a:r>
            <a:r>
              <a:rPr lang="en-US" dirty="0">
                <a:solidFill>
                  <a:schemeClr val="bg1"/>
                </a:solidFill>
              </a:rPr>
              <a:t>-tools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B358C0-1E2C-AF46-2A43-704DDF08C809}"/>
              </a:ext>
            </a:extLst>
          </p:cNvPr>
          <p:cNvSpPr txBox="1"/>
          <p:nvPr/>
        </p:nvSpPr>
        <p:spPr>
          <a:xfrm>
            <a:off x="838200" y="1355237"/>
            <a:ext cx="965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Example of an analysis flow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B4F0F1-722F-3A64-A4A3-31155FFD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045" y="1690688"/>
            <a:ext cx="7119984" cy="48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B6721AE6EA1243945B1E3A3699571F" ma:contentTypeVersion="12" ma:contentTypeDescription="Ein neues Dokument erstellen." ma:contentTypeScope="" ma:versionID="b42496ca6aeff86c4702631433c23b89">
  <xsd:schema xmlns:xsd="http://www.w3.org/2001/XMLSchema" xmlns:xs="http://www.w3.org/2001/XMLSchema" xmlns:p="http://schemas.microsoft.com/office/2006/metadata/properties" xmlns:ns2="adf06c11-72e5-4320-85c5-63db60481b18" xmlns:ns3="ce229519-776e-448b-aca6-13764ce3f2af" targetNamespace="http://schemas.microsoft.com/office/2006/metadata/properties" ma:root="true" ma:fieldsID="163b7341503b1be8d57adae75688f0a5" ns2:_="" ns3:_="">
    <xsd:import namespace="adf06c11-72e5-4320-85c5-63db60481b18"/>
    <xsd:import namespace="ce229519-776e-448b-aca6-13764ce3f2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06c11-72e5-4320-85c5-63db60481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325753ee-1565-428d-819f-4135842f58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29519-776e-448b-aca6-13764ce3f2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f102a-5bd0-4dfb-91bf-f0855e7ac511}" ma:internalName="TaxCatchAll" ma:showField="CatchAllData" ma:web="ce229519-776e-448b-aca6-13764ce3f2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229519-776e-448b-aca6-13764ce3f2af" xsi:nil="true"/>
    <lcf76f155ced4ddcb4097134ff3c332f xmlns="adf06c11-72e5-4320-85c5-63db60481b1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165FE3-D0B7-422F-BAFE-88FD59BB3B93}"/>
</file>

<file path=customXml/itemProps2.xml><?xml version="1.0" encoding="utf-8"?>
<ds:datastoreItem xmlns:ds="http://schemas.openxmlformats.org/officeDocument/2006/customXml" ds:itemID="{FB84C89D-D010-4156-8A64-4196C4D12837}"/>
</file>

<file path=customXml/itemProps3.xml><?xml version="1.0" encoding="utf-8"?>
<ds:datastoreItem xmlns:ds="http://schemas.openxmlformats.org/officeDocument/2006/customXml" ds:itemID="{03BCD197-3AFB-4705-856C-6C2A0C6C0921}"/>
</file>

<file path=docProps/app.xml><?xml version="1.0" encoding="utf-8"?>
<Properties xmlns="http://schemas.openxmlformats.org/officeDocument/2006/extended-properties" xmlns:vt="http://schemas.openxmlformats.org/officeDocument/2006/docPropsVTypes">
  <TotalTime>8812</TotalTime>
  <Words>449</Words>
  <Application>Microsoft Macintosh PowerPoint</Application>
  <PresentationFormat>Widescreen</PresentationFormat>
  <Paragraphs>108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Midap-tools: a python package for post-processing and visualization of midap results</vt:lpstr>
      <vt:lpstr>Microfluidic experiments</vt:lpstr>
      <vt:lpstr>What is midap?</vt:lpstr>
      <vt:lpstr>What benefits does midap-tools bring to the user?</vt:lpstr>
      <vt:lpstr>The architecture of midap-tools</vt:lpstr>
      <vt:lpstr>The FluidExperiment object</vt:lpstr>
      <vt:lpstr>How users interact with midap-tools</vt:lpstr>
      <vt:lpstr>How users interact with midap-tools</vt:lpstr>
      <vt:lpstr>How users interact with midap-tools</vt:lpstr>
      <vt:lpstr>How users interact with midap-tools</vt:lpstr>
      <vt:lpstr>How users interact with midap-tools</vt:lpstr>
      <vt:lpstr>How users interact with midap-tools</vt:lpstr>
      <vt:lpstr>Power user options</vt:lpstr>
      <vt:lpstr>Implementation of power user methods</vt:lpstr>
      <vt:lpstr>How to ensure usability and low entry barrier for the tool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von Ziegler  Lukas (ID)</dc:creator>
  <cp:lastModifiedBy>von Ziegler  Lukas (ID)</cp:lastModifiedBy>
  <cp:revision>38</cp:revision>
  <dcterms:created xsi:type="dcterms:W3CDTF">2025-08-19T09:51:51Z</dcterms:created>
  <dcterms:modified xsi:type="dcterms:W3CDTF">2025-09-08T13:20:08Z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0x0101008EB6721AE6EA1243945B1E3A3699571F</vt:lpwstr>
  </property>
</Properties>
</file>